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9" r:id="rId1"/>
  </p:sldMasterIdLst>
  <p:notesMasterIdLst>
    <p:notesMasterId r:id="rId27"/>
  </p:notesMasterIdLst>
  <p:handoutMasterIdLst>
    <p:handoutMasterId r:id="rId28"/>
  </p:handoutMasterIdLst>
  <p:sldIdLst>
    <p:sldId id="265" r:id="rId2"/>
    <p:sldId id="284" r:id="rId3"/>
    <p:sldId id="290" r:id="rId4"/>
    <p:sldId id="331" r:id="rId5"/>
    <p:sldId id="333" r:id="rId6"/>
    <p:sldId id="332" r:id="rId7"/>
    <p:sldId id="334" r:id="rId8"/>
    <p:sldId id="289" r:id="rId9"/>
    <p:sldId id="320" r:id="rId10"/>
    <p:sldId id="328" r:id="rId11"/>
    <p:sldId id="327" r:id="rId12"/>
    <p:sldId id="343" r:id="rId13"/>
    <p:sldId id="345" r:id="rId14"/>
    <p:sldId id="344" r:id="rId15"/>
    <p:sldId id="338" r:id="rId16"/>
    <p:sldId id="323" r:id="rId17"/>
    <p:sldId id="257" r:id="rId18"/>
    <p:sldId id="324" r:id="rId19"/>
    <p:sldId id="326" r:id="rId20"/>
    <p:sldId id="319" r:id="rId21"/>
    <p:sldId id="281" r:id="rId22"/>
    <p:sldId id="282" r:id="rId23"/>
    <p:sldId id="283" r:id="rId24"/>
    <p:sldId id="325" r:id="rId25"/>
    <p:sldId id="31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8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216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DFD38-6AFF-1A45-9922-FD01FA3F2E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8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CA84-1D9A-FF44-BB66-46D381515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FF5C3-5EBC-3B4A-A73A-0BA7FBB22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ADBEB-F1C9-3448-ADC5-9D2DF250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26A1-7FA3-6D49-BEBA-09BDE799834A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D016F-6134-7C4E-B186-F981508B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1F04B-B7E1-184E-8188-F37DF921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F179-AAA7-1347-9551-2D9F52D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6624B-3FD5-EF4D-AB24-83CAD3669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F7084-7AD0-FC42-AE36-87372C8B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537E-11D4-1041-ABEB-37A6BEB15649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573D2-5ACA-3D43-89C7-28C62CD6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BA31B-5F30-4E4C-B1FE-A6652AA0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CE90A-504B-D640-9DE3-F31125289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3713D-8750-8741-AC5C-9E17646C3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9DA47-82F6-8F47-9AA7-1FA08447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22B7-F2DE-E542-8627-0CE178730BEC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F2F84-0BC6-EB4C-AFAF-6F32C817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7578E-9206-484C-A53B-FFDE11DC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3C5F-7950-0445-89BF-66EC3AA696E7}" type="datetime1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CEB9-DBB0-BA40-A9A3-DF435E18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D2536-1630-7C43-A0CB-98309061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CDD25-4AEC-0E4D-86BD-AFF2F41F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4A29-43BC-594E-A837-A7BCD8E630EC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3A60-40F7-D646-8FF2-665A1525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8EEC-3AD8-5449-B71B-E1ACA5A0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B353-6EF1-FD43-9434-158D2726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AD1DF-7C5A-9646-A0E7-36DD720FF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9224-BF9C-D242-A410-797618E5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BD66-E8D3-0B44-84F4-3ADD02D51935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23FB0-9F5F-634D-BEAA-79D2CE2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17DDA-ED8B-D847-87EB-61410588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9C35-F9F0-9242-A0A3-EBA099F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4D48B-0715-9040-8FD4-8D9E7E5E3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721A2-493B-A344-A6B5-744244D11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F702B-8901-544E-8230-2F51519F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047-43CF-5640-AD7F-36DBD857F830}" type="datetime1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8AF6F-0143-7F4D-9DC7-A14B889F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63530-F083-DA4D-A1E9-E6BF9E41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AA93-4E64-9F45-A6A4-AC39276D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BB1B-64F4-A540-8B19-1C5EC7049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2CC0F-397E-5242-8B8C-FCEDD57A4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E9C0A-CC97-554B-B58A-85BEBF842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C95BC-C195-714A-8DAE-C22C4D5DB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C5330-7F35-2B46-B670-036355ED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901F6-9FCF-424F-99F5-29BD0C70DE3D}" type="datetime1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641BD-2948-1649-B4DF-FF063E77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CC518-0548-1B41-BF4B-D9EF345A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7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F847-B1B2-B348-894E-948DCA17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A081B-B451-1B4C-AA8A-27E91A88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F0A7-D48C-1747-A726-CEB83513FAD2}" type="datetime1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5CB2D-30EA-554C-9819-89AC9DAA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11D9E-D7A8-6C4A-B81D-D9DD295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8E312-0062-F742-9EFA-CB48C94A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6D32-F964-5D41-B478-1BC903809A68}" type="datetime1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68248-CB01-FD4E-AD1B-A413ED63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124-B02B-5D4C-965A-AF298DF6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8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ECE7-D6A8-4A44-9350-3669803DD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4C86-8F0A-804E-8F11-3791101D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89471-C27F-0949-A955-A50C19CC5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753B5-9913-BE4D-8479-6FD04E06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C2341-DF4F-544B-80EC-FDB5AB84F521}" type="datetime1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0B1B8-3956-DC40-A7D2-A7FA5626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E6DD-4ADB-9347-835C-1D2563F5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A0BD-0241-574E-85CF-210B026D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8B4D4-AABF-0B41-8EBE-B4505C5D8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4DBA-0012-084A-8CC5-215BAEF3B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FA0C5-D993-534B-BC85-2AA7E71C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66D4-790E-B249-95E6-1CE6B93987D1}" type="datetime1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CD57D-55E3-D54B-B8EA-1E9EFE0D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F0AF3-3FF9-594E-B6A9-D8D253D5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2FE7-3E63-1C43-A58A-658A884B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1ED9-166B-2640-AE17-36CD66A63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70D2-3D82-CB4E-AB53-8FCB78234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3F0E-E0DF-F14F-8FD1-58035D856EC8}" type="datetime1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05D01-634C-404C-9627-191F99D71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C918C-B1EE-AE44-A9FD-714E4F6FB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9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464" userDrawn="1">
          <p15:clr>
            <a:srgbClr val="F26B43"/>
          </p15:clr>
        </p15:guide>
        <p15:guide id="4" pos="7152" userDrawn="1">
          <p15:clr>
            <a:srgbClr val="F26B43"/>
          </p15:clr>
        </p15:guide>
        <p15:guide id="5" pos="98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eremy_wildfire@rhoworld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rinpharma.com/" TargetMode="External"/><Relationship Id="rId3" Type="http://schemas.openxmlformats.org/officeDocument/2006/relationships/image" Target="../media/image15.gif"/><Relationship Id="rId7" Type="http://schemas.openxmlformats.org/officeDocument/2006/relationships/hyperlink" Target="https://channel9.msdn.com/Events/useR-international-R-User-conference/useR2016/Using-R-in-a-regulatory-environment-FDA-experience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igherlogicdownload.s3.amazonaws.com/AMSTAT/fa4dd52c-8429-41d0-abdf-0011047bfa19/UploadedImages/NCB_Conference/Presentations/2019/R_validation_NCB2019.pdf" TargetMode="External"/><Relationship Id="rId5" Type="http://schemas.openxmlformats.org/officeDocument/2006/relationships/hyperlink" Target="https://rhoinc.github.io/publication-library/pubs/PhUSE2016_Wildfire.pdf" TargetMode="External"/><Relationship Id="rId4" Type="http://schemas.openxmlformats.org/officeDocument/2006/relationships/image" Target="../media/image16.gif"/><Relationship Id="rId9" Type="http://schemas.openxmlformats.org/officeDocument/2006/relationships/hyperlink" Target="https://www.pharmar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3" Type="http://schemas.openxmlformats.org/officeDocument/2006/relationships/image" Target="../media/image18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image" Target="../media/image17.tiff"/><Relationship Id="rId16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ecca-krouse.shinyapps.io/safetyGraphicsApp/" TargetMode="External"/><Relationship Id="rId3" Type="http://schemas.openxmlformats.org/officeDocument/2006/relationships/image" Target="../media/image35.tiff"/><Relationship Id="rId7" Type="http://schemas.openxmlformats.org/officeDocument/2006/relationships/hyperlink" Target="https://github.com/SafetyGraphics/safetyGraphi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package=safetyGraphics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afetyGraphic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cca-krouse.shinyapps.io/safetyGraphicsApp/" TargetMode="External"/><Relationship Id="rId4" Type="http://schemas.openxmlformats.org/officeDocument/2006/relationships/hyperlink" Target="https://github.com/SafetyGraphics/safetyGraphi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etyGraphics/safetyGraphics" TargetMode="External"/><Relationship Id="rId2" Type="http://schemas.openxmlformats.org/officeDocument/2006/relationships/hyperlink" Target="https://cran.r-project.org/package=safetyGraph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cca-krouse.shinyapps.io/safetyGraphicsApp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afetyGraphic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cca-krouse.shinyapps.io/safetyGraphicsApp/" TargetMode="External"/><Relationship Id="rId4" Type="http://schemas.openxmlformats.org/officeDocument/2006/relationships/hyperlink" Target="https://github.com/SafetyGraphics/safetyGraphic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hoinc.github.io/graphic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hoinc.github.io/aeexplorer/test-pag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journals.sagepub.com/doi/abs/10.1177/2168479018754846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amstat.org/biop/workinggroups/safety/safety-hom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afetygraphics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820" y="1041400"/>
            <a:ext cx="9575180" cy="2387600"/>
          </a:xfrm>
        </p:spPr>
        <p:txBody>
          <a:bodyPr>
            <a:normAutofit/>
          </a:bodyPr>
          <a:lstStyle/>
          <a:p>
            <a:r>
              <a:rPr lang="en-US" dirty="0"/>
              <a:t>Open-Source Tools for Monitoring Clinical Trial Safety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62FB19D-1EE2-554E-A2F1-2FD51F03F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1295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Taking it to the Next Level Towards Cross-Functional Collaboration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46FD2-0846-724E-8D73-E26E55A0D7A4}"/>
              </a:ext>
            </a:extLst>
          </p:cNvPr>
          <p:cNvSpPr txBox="1"/>
          <p:nvPr/>
        </p:nvSpPr>
        <p:spPr>
          <a:xfrm>
            <a:off x="2441194" y="4888469"/>
            <a:ext cx="6923049" cy="156966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/>
              <a:t>Jeremy Wildfire, Rho Inc</a:t>
            </a:r>
          </a:p>
          <a:p>
            <a:pPr algn="ctr"/>
            <a:r>
              <a:rPr lang="en-US" sz="2400" dirty="0"/>
              <a:t>On behalf of the Interactive Safety Graphics Taskforce </a:t>
            </a:r>
          </a:p>
          <a:p>
            <a:pPr algn="ctr"/>
            <a:r>
              <a:rPr lang="en-US" sz="2400" dirty="0">
                <a:hlinkClick r:id="rId2"/>
              </a:rPr>
              <a:t>jeremy_wildfire@rhoworld.com</a:t>
            </a:r>
            <a:endParaRPr lang="en-US" sz="2400" dirty="0"/>
          </a:p>
          <a:p>
            <a:pPr algn="ctr"/>
            <a:r>
              <a:rPr lang="en-US" sz="2400" dirty="0"/>
              <a:t>@</a:t>
            </a:r>
            <a:r>
              <a:rPr lang="en-US" sz="2400" dirty="0" err="1"/>
              <a:t>jwildfire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8F918A-16F6-424B-AD0B-8F73EE03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42" y="111533"/>
            <a:ext cx="11975432" cy="931331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 brief distraction regarding … </a:t>
            </a:r>
            <a:br>
              <a:rPr lang="en-US" sz="4000" dirty="0"/>
            </a:br>
            <a:r>
              <a:rPr lang="en-US" dirty="0"/>
              <a:t>Open Source in Pharma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E34A0-9CF8-7342-ADE4-4A286A1E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45" y="1671361"/>
            <a:ext cx="4020487" cy="2563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CDFB9-A0A6-C94A-B67B-1048B233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2" y="1671361"/>
            <a:ext cx="4566371" cy="2563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4756D-71EC-D343-BA54-ABBA516DB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95" y="1671361"/>
            <a:ext cx="2563060" cy="25630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0CB855B-61CE-6145-B749-FB1272C1B310}"/>
              </a:ext>
            </a:extLst>
          </p:cNvPr>
          <p:cNvSpPr txBox="1">
            <a:spLocks/>
          </p:cNvSpPr>
          <p:nvPr/>
        </p:nvSpPr>
        <p:spPr>
          <a:xfrm>
            <a:off x="487042" y="4315522"/>
            <a:ext cx="9825358" cy="554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Signs of Progress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671F02-0845-C247-99F2-6A7904146CFB}"/>
              </a:ext>
            </a:extLst>
          </p:cNvPr>
          <p:cNvSpPr txBox="1"/>
          <p:nvPr/>
        </p:nvSpPr>
        <p:spPr>
          <a:xfrm>
            <a:off x="487042" y="4805499"/>
            <a:ext cx="106586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Opening Up Clinical Trials: 7 Trends Towards Open Source </a:t>
            </a:r>
            <a:r>
              <a:rPr lang="en-US" sz="2400" dirty="0"/>
              <a:t>– Jeremy Wildfire (Rho)</a:t>
            </a:r>
            <a:endParaRPr lang="en-US" sz="2400" dirty="0">
              <a:hlinkClick r:id="rId6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Using R in a Regulated Environment </a:t>
            </a:r>
            <a:r>
              <a:rPr lang="en-US" sz="2400" dirty="0"/>
              <a:t>- Xiao Ni (Novartis)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-ui_normal"/>
                <a:hlinkClick r:id="rId7"/>
              </a:rPr>
              <a:t>Using R in a regulatory environment: FDA experiences </a:t>
            </a:r>
            <a:r>
              <a:rPr lang="en-US" sz="2400" dirty="0">
                <a:latin typeface="segoe-ui_normal"/>
              </a:rPr>
              <a:t>– Paul </a:t>
            </a:r>
            <a:r>
              <a:rPr lang="en-US" sz="2400" dirty="0"/>
              <a:t>Schuette</a:t>
            </a:r>
            <a:r>
              <a:rPr lang="en-US" sz="2400" dirty="0">
                <a:latin typeface="segoe-ui_normal"/>
              </a:rPr>
              <a:t> (FDA)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-ui_normal"/>
                <a:hlinkClick r:id="rId8"/>
              </a:rPr>
              <a:t>R in Pharma Conference </a:t>
            </a:r>
            <a:r>
              <a:rPr lang="en-US" sz="2400" dirty="0">
                <a:latin typeface="segoe-ui_normal"/>
              </a:rPr>
              <a:t>&amp; </a:t>
            </a:r>
            <a:r>
              <a:rPr lang="en-US" sz="2400" dirty="0">
                <a:latin typeface="segoe-ui_normal"/>
                <a:hlinkClick r:id="rId9"/>
              </a:rPr>
              <a:t>R Validation Hub</a:t>
            </a:r>
            <a:endParaRPr lang="en-US" sz="2400" dirty="0">
              <a:latin typeface="segoe-ui_norm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-ui_normal"/>
              </a:rPr>
              <a:t>This Project!!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0800A5-DD01-FB48-A851-946715A9A236}"/>
              </a:ext>
            </a:extLst>
          </p:cNvPr>
          <p:cNvSpPr txBox="1">
            <a:spLocks/>
          </p:cNvSpPr>
          <p:nvPr/>
        </p:nvSpPr>
        <p:spPr>
          <a:xfrm>
            <a:off x="487042" y="1059798"/>
            <a:ext cx="11396613" cy="554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Current State: Lots of reinventing the Wheel. </a:t>
            </a:r>
          </a:p>
        </p:txBody>
      </p:sp>
    </p:spTree>
    <p:extLst>
      <p:ext uri="{BB962C8B-B14F-4D97-AF65-F5344CB8AC3E}">
        <p14:creationId xmlns:p14="http://schemas.microsoft.com/office/powerpoint/2010/main" val="7332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5DB70E6-400A-BE4F-9BDE-EA4403ED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588" y="5515111"/>
            <a:ext cx="3200400" cy="1301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B5220-013A-7544-B588-C83D4638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67" y="8274"/>
            <a:ext cx="10764521" cy="1325563"/>
          </a:xfrm>
        </p:spPr>
        <p:txBody>
          <a:bodyPr/>
          <a:lstStyle/>
          <a:p>
            <a:r>
              <a:rPr lang="en-US" dirty="0"/>
              <a:t>Collaboration Across Organizations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2FE19-DDB1-5545-8997-EFB2A047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588" y="4253902"/>
            <a:ext cx="3200400" cy="669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49EC-2E49-1541-80D0-F35F1059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88" y="4940290"/>
            <a:ext cx="3200400" cy="758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63496-5228-3840-983C-F44BAFFAD7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588" y="3181032"/>
            <a:ext cx="3200400" cy="1056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01C80-C90E-314F-8C00-5F1529845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588" y="1022244"/>
            <a:ext cx="3200400" cy="85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9340A-3F90-D248-AE6B-B82E9F11CF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053" y="2063415"/>
            <a:ext cx="2523471" cy="92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94CA8-A47D-4940-9F6D-4378FEEA1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933" y="3588327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2226C-F110-AF43-B1D5-77D002642F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67" y="5204374"/>
            <a:ext cx="1559124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3AE112-08C7-2E4F-90CA-14254C03DE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4219" y="4347067"/>
            <a:ext cx="2380890" cy="1020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9404A8-2F04-B94C-8ABB-86554E0F2A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3970" y="3389303"/>
            <a:ext cx="3200400" cy="877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AC385-C176-C04E-A00D-4D439419810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920" y="1333837"/>
            <a:ext cx="1954500" cy="1087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77A9CC-8EFE-F144-B592-2686CA5C3C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3970" y="2515254"/>
            <a:ext cx="3200400" cy="955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AB2286-D487-4042-A5EC-FE7E95FF14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3970" y="5283432"/>
            <a:ext cx="3200400" cy="1213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0269DB-883F-E14E-95ED-939DF35CF7C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42" y="3661267"/>
            <a:ext cx="13716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BC4D2-3550-4747-B917-8A82C24F1D8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55" y="5166116"/>
            <a:ext cx="1409178" cy="137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E58831-182E-394B-8757-B7604411A686}"/>
              </a:ext>
            </a:extLst>
          </p:cNvPr>
          <p:cNvSpPr txBox="1"/>
          <p:nvPr/>
        </p:nvSpPr>
        <p:spPr>
          <a:xfrm>
            <a:off x="593510" y="1414805"/>
            <a:ext cx="3998375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ISG Team members from 15 organizations and counting</a:t>
            </a:r>
          </a:p>
        </p:txBody>
      </p:sp>
    </p:spTree>
    <p:extLst>
      <p:ext uri="{BB962C8B-B14F-4D97-AF65-F5344CB8AC3E}">
        <p14:creationId xmlns:p14="http://schemas.microsoft.com/office/powerpoint/2010/main" val="33560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B0F7-E296-BF40-8404-69870D91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5" y="0"/>
            <a:ext cx="11082867" cy="1325563"/>
          </a:xfrm>
        </p:spPr>
        <p:txBody>
          <a:bodyPr/>
          <a:lstStyle/>
          <a:p>
            <a:r>
              <a:rPr lang="en-US" dirty="0"/>
              <a:t>Collaboration Across Functional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8A8C9-66C1-FF43-968C-BA836439FCC4}"/>
              </a:ext>
            </a:extLst>
          </p:cNvPr>
          <p:cNvSpPr txBox="1"/>
          <p:nvPr/>
        </p:nvSpPr>
        <p:spPr>
          <a:xfrm>
            <a:off x="1260335" y="5845313"/>
            <a:ext cx="9720931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ISG Taskforce: Breaking Down Silos since 2017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DAA734-27AE-824F-8319-01F0AE0E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30" y="1043356"/>
            <a:ext cx="4279252" cy="45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17EDBC-7815-4549-84AC-D60FA8899B7A}"/>
              </a:ext>
            </a:extLst>
          </p:cNvPr>
          <p:cNvSpPr/>
          <p:nvPr/>
        </p:nvSpPr>
        <p:spPr>
          <a:xfrm>
            <a:off x="1206245" y="1078064"/>
            <a:ext cx="2104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Interactive Graphics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EBE96DF-F785-6443-9E13-FE6F63BB02F4}"/>
              </a:ext>
            </a:extLst>
          </p:cNvPr>
          <p:cNvSpPr txBox="1">
            <a:spLocks/>
          </p:cNvSpPr>
          <p:nvPr/>
        </p:nvSpPr>
        <p:spPr>
          <a:xfrm>
            <a:off x="735429" y="0"/>
            <a:ext cx="10764521" cy="112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Collaboration Across Functional Areas</a:t>
            </a:r>
          </a:p>
          <a:p>
            <a:r>
              <a:rPr lang="en-US" dirty="0"/>
              <a:t>Three Key Components of </a:t>
            </a:r>
            <a:r>
              <a:rPr lang="en-US" dirty="0" err="1"/>
              <a:t>safetyGraphics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95CBC-9B5F-3E45-B701-8E4FFFF67932}"/>
              </a:ext>
            </a:extLst>
          </p:cNvPr>
          <p:cNvSpPr txBox="1"/>
          <p:nvPr/>
        </p:nvSpPr>
        <p:spPr>
          <a:xfrm>
            <a:off x="2646784" y="4754735"/>
            <a:ext cx="7936549" cy="107721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3200" dirty="0"/>
              <a:t>Empower expert users to explore their data in real time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31612-D352-AE43-83A7-B312E8A7C51D}"/>
              </a:ext>
            </a:extLst>
          </p:cNvPr>
          <p:cNvSpPr/>
          <p:nvPr/>
        </p:nvSpPr>
        <p:spPr>
          <a:xfrm>
            <a:off x="2646785" y="4108404"/>
            <a:ext cx="7936549" cy="64633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Interactive Graphics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C9661-B898-674E-A906-3A8FB1B6923E}"/>
              </a:ext>
            </a:extLst>
          </p:cNvPr>
          <p:cNvSpPr txBox="1"/>
          <p:nvPr/>
        </p:nvSpPr>
        <p:spPr>
          <a:xfrm>
            <a:off x="4483320" y="5805410"/>
            <a:ext cx="426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(and avoid digging through 18 page listings)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D79A2-D65A-F646-9E17-B4B8EED00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28" y="1495903"/>
            <a:ext cx="3067137" cy="21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1031E-A7BE-0049-A404-C3B1A748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387" y="1541143"/>
            <a:ext cx="3635299" cy="2228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17EDBC-7815-4549-84AC-D60FA8899B7A}"/>
              </a:ext>
            </a:extLst>
          </p:cNvPr>
          <p:cNvSpPr/>
          <p:nvPr/>
        </p:nvSpPr>
        <p:spPr>
          <a:xfrm>
            <a:off x="1206245" y="1078064"/>
            <a:ext cx="2104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Interactive Graphics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88A6A-8E1B-BF40-B3F5-31A6204A44A6}"/>
              </a:ext>
            </a:extLst>
          </p:cNvPr>
          <p:cNvSpPr/>
          <p:nvPr/>
        </p:nvSpPr>
        <p:spPr>
          <a:xfrm>
            <a:off x="5139018" y="1089328"/>
            <a:ext cx="181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Clinical Workflow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EBE96DF-F785-6443-9E13-FE6F63BB02F4}"/>
              </a:ext>
            </a:extLst>
          </p:cNvPr>
          <p:cNvSpPr txBox="1">
            <a:spLocks/>
          </p:cNvSpPr>
          <p:nvPr/>
        </p:nvSpPr>
        <p:spPr>
          <a:xfrm>
            <a:off x="735429" y="0"/>
            <a:ext cx="10764521" cy="112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Collaboration Across Functional Areas</a:t>
            </a:r>
          </a:p>
          <a:p>
            <a:r>
              <a:rPr lang="en-US" dirty="0"/>
              <a:t>Three Key Components of </a:t>
            </a:r>
            <a:r>
              <a:rPr lang="en-US" dirty="0" err="1"/>
              <a:t>safetyGraphics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E2CFD-4507-8B4A-A480-BE077EA43C9F}"/>
              </a:ext>
            </a:extLst>
          </p:cNvPr>
          <p:cNvSpPr txBox="1"/>
          <p:nvPr/>
        </p:nvSpPr>
        <p:spPr>
          <a:xfrm>
            <a:off x="2646784" y="4754735"/>
            <a:ext cx="7936549" cy="107721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3200" dirty="0"/>
              <a:t>Pair graphic with a clinical workflow to guide evaluations based on the medical literature.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94B22-6083-5944-AC59-B6E2621AABAB}"/>
              </a:ext>
            </a:extLst>
          </p:cNvPr>
          <p:cNvSpPr/>
          <p:nvPr/>
        </p:nvSpPr>
        <p:spPr>
          <a:xfrm>
            <a:off x="2646785" y="4108404"/>
            <a:ext cx="7936549" cy="64633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Clinical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06AD4-9A77-594F-B0DB-0A0C77665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28" y="1495903"/>
            <a:ext cx="3067137" cy="21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9B7F59-AD3A-C746-B973-362A522D4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507" y="2067981"/>
            <a:ext cx="3356518" cy="851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1031E-A7BE-0049-A404-C3B1A748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387" y="1541143"/>
            <a:ext cx="3635299" cy="2228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17EDBC-7815-4549-84AC-D60FA8899B7A}"/>
              </a:ext>
            </a:extLst>
          </p:cNvPr>
          <p:cNvSpPr/>
          <p:nvPr/>
        </p:nvSpPr>
        <p:spPr>
          <a:xfrm>
            <a:off x="1206245" y="1078064"/>
            <a:ext cx="2104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Interactive Graphics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88A6A-8E1B-BF40-B3F5-31A6204A44A6}"/>
              </a:ext>
            </a:extLst>
          </p:cNvPr>
          <p:cNvSpPr/>
          <p:nvPr/>
        </p:nvSpPr>
        <p:spPr>
          <a:xfrm>
            <a:off x="5139018" y="1089328"/>
            <a:ext cx="181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Clinical Workflow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1BA42-B12A-EC4C-B322-AA9906A424FE}"/>
              </a:ext>
            </a:extLst>
          </p:cNvPr>
          <p:cNvSpPr/>
          <p:nvPr/>
        </p:nvSpPr>
        <p:spPr>
          <a:xfrm>
            <a:off x="9012107" y="1044567"/>
            <a:ext cx="190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Technical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E82382-252D-344F-9B16-14DAF976B00C}"/>
              </a:ext>
            </a:extLst>
          </p:cNvPr>
          <p:cNvSpPr txBox="1"/>
          <p:nvPr/>
        </p:nvSpPr>
        <p:spPr>
          <a:xfrm>
            <a:off x="2646785" y="4754735"/>
            <a:ext cx="7936549" cy="156966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3200" dirty="0"/>
              <a:t>Create a modular framework that makes it easy to load data, customize charts, and export your results as shareable reports.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0472D-448B-024E-A97A-1D8B26C076BE}"/>
              </a:ext>
            </a:extLst>
          </p:cNvPr>
          <p:cNvSpPr/>
          <p:nvPr/>
        </p:nvSpPr>
        <p:spPr>
          <a:xfrm>
            <a:off x="2646785" y="4108404"/>
            <a:ext cx="7936549" cy="64633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Technical Platform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EBE96DF-F785-6443-9E13-FE6F63BB02F4}"/>
              </a:ext>
            </a:extLst>
          </p:cNvPr>
          <p:cNvSpPr txBox="1">
            <a:spLocks/>
          </p:cNvSpPr>
          <p:nvPr/>
        </p:nvSpPr>
        <p:spPr>
          <a:xfrm>
            <a:off x="735429" y="0"/>
            <a:ext cx="10764521" cy="112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Collaboration Across Functional Areas</a:t>
            </a:r>
          </a:p>
          <a:p>
            <a:r>
              <a:rPr lang="en-US" dirty="0"/>
              <a:t>Three Key Components of </a:t>
            </a:r>
            <a:r>
              <a:rPr lang="en-US" dirty="0" err="1"/>
              <a:t>safetyGraphics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ADF57-B7B6-D14C-8F58-ACA7EB271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28" y="1495903"/>
            <a:ext cx="3067137" cy="21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C634E6-A2C5-1046-A743-4F4099E86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28" y="1495903"/>
            <a:ext cx="3067137" cy="219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B7F59-AD3A-C746-B973-362A522D4D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507" y="2067981"/>
            <a:ext cx="3356518" cy="851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1031E-A7BE-0049-A404-C3B1A748E9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387" y="1541143"/>
            <a:ext cx="3635299" cy="2228839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1BD866C-3016-6F4C-B2E9-5827449CA7DD}"/>
              </a:ext>
            </a:extLst>
          </p:cNvPr>
          <p:cNvSpPr/>
          <p:nvPr/>
        </p:nvSpPr>
        <p:spPr>
          <a:xfrm rot="2666832">
            <a:off x="2601250" y="3678225"/>
            <a:ext cx="1054450" cy="574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2A34826-7877-2844-8A83-B3B49D377816}"/>
              </a:ext>
            </a:extLst>
          </p:cNvPr>
          <p:cNvSpPr/>
          <p:nvPr/>
        </p:nvSpPr>
        <p:spPr>
          <a:xfrm rot="5400000">
            <a:off x="5546264" y="3704307"/>
            <a:ext cx="944743" cy="574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3B49768-E997-B747-BC65-EC205CC0E544}"/>
              </a:ext>
            </a:extLst>
          </p:cNvPr>
          <p:cNvSpPr/>
          <p:nvPr/>
        </p:nvSpPr>
        <p:spPr>
          <a:xfrm rot="8104637">
            <a:off x="8380190" y="3625560"/>
            <a:ext cx="1054450" cy="574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114779-6AB5-E440-A689-AF4AD6ED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836" y="4422670"/>
            <a:ext cx="8418594" cy="1325563"/>
          </a:xfrm>
        </p:spPr>
        <p:txBody>
          <a:bodyPr>
            <a:normAutofit/>
          </a:bodyPr>
          <a:lstStyle/>
          <a:p>
            <a:r>
              <a:rPr lang="en-US" sz="6000" dirty="0" err="1"/>
              <a:t>safetyGraphics</a:t>
            </a:r>
            <a:r>
              <a:rPr lang="en-US" sz="6000" dirty="0"/>
              <a:t> R package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42AA94-0FB2-E943-8A29-00FED53E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59" y="4163298"/>
            <a:ext cx="2326428" cy="26947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2CDDA7-946F-AB47-9837-517FE691C05F}"/>
              </a:ext>
            </a:extLst>
          </p:cNvPr>
          <p:cNvSpPr/>
          <p:nvPr/>
        </p:nvSpPr>
        <p:spPr>
          <a:xfrm>
            <a:off x="3343947" y="5614866"/>
            <a:ext cx="6582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pitchFamily="2" charset="0"/>
              </a:rPr>
              <a:t>A framework for evaluation of clinical trial safety </a:t>
            </a:r>
          </a:p>
          <a:p>
            <a:r>
              <a:rPr lang="en-US" sz="2400" i="1" dirty="0"/>
              <a:t>Links</a:t>
            </a:r>
            <a:r>
              <a:rPr lang="en-US" sz="2400" dirty="0"/>
              <a:t>: </a:t>
            </a:r>
            <a:r>
              <a:rPr lang="en-US" sz="2400" dirty="0">
                <a:hlinkClick r:id="rId6"/>
              </a:rPr>
              <a:t>CRAN</a:t>
            </a:r>
            <a:r>
              <a:rPr lang="en-US" sz="2400" dirty="0"/>
              <a:t> | </a:t>
            </a:r>
            <a:r>
              <a:rPr lang="en-US" sz="2400" dirty="0">
                <a:hlinkClick r:id="rId7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8"/>
              </a:rPr>
              <a:t>Demo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7EDBC-7815-4549-84AC-D60FA8899B7A}"/>
              </a:ext>
            </a:extLst>
          </p:cNvPr>
          <p:cNvSpPr/>
          <p:nvPr/>
        </p:nvSpPr>
        <p:spPr>
          <a:xfrm>
            <a:off x="1076631" y="1026789"/>
            <a:ext cx="2051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Interactive Graphics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88A6A-8E1B-BF40-B3F5-31A6204A44A6}"/>
              </a:ext>
            </a:extLst>
          </p:cNvPr>
          <p:cNvSpPr/>
          <p:nvPr/>
        </p:nvSpPr>
        <p:spPr>
          <a:xfrm>
            <a:off x="5112617" y="1107550"/>
            <a:ext cx="181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Clinical Workflow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1BA42-B12A-EC4C-B322-AA9906A424FE}"/>
              </a:ext>
            </a:extLst>
          </p:cNvPr>
          <p:cNvSpPr/>
          <p:nvPr/>
        </p:nvSpPr>
        <p:spPr>
          <a:xfrm>
            <a:off x="8972483" y="1062345"/>
            <a:ext cx="190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Technical Platform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E76A13-3A38-064C-9906-AD11FAED3479}"/>
              </a:ext>
            </a:extLst>
          </p:cNvPr>
          <p:cNvSpPr txBox="1">
            <a:spLocks/>
          </p:cNvSpPr>
          <p:nvPr/>
        </p:nvSpPr>
        <p:spPr>
          <a:xfrm>
            <a:off x="735429" y="0"/>
            <a:ext cx="10764521" cy="112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Collaboration Across Functional Areas</a:t>
            </a:r>
          </a:p>
          <a:p>
            <a:r>
              <a:rPr lang="en-US" dirty="0"/>
              <a:t>Three Key Components of </a:t>
            </a:r>
            <a:r>
              <a:rPr lang="en-US" dirty="0" err="1"/>
              <a:t>safetyGraphics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3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DF370-7345-3E4E-8BAC-A745A739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84" y="161152"/>
            <a:ext cx="7457222" cy="6505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safetyGraphics</a:t>
            </a:r>
            <a:r>
              <a:rPr lang="en-US" dirty="0"/>
              <a:t>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6C844-37C1-1A47-9CB9-E5E1820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38" y="1181051"/>
            <a:ext cx="6821955" cy="48746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A6E7ED-31E0-3344-947A-6B1DECC3359B}"/>
              </a:ext>
            </a:extLst>
          </p:cNvPr>
          <p:cNvSpPr/>
          <p:nvPr/>
        </p:nvSpPr>
        <p:spPr>
          <a:xfrm>
            <a:off x="225884" y="811719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CRAN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 | </a:t>
            </a:r>
            <a:r>
              <a:rPr lang="en-US" dirty="0">
                <a:hlinkClick r:id="rId5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59AD-F4F2-8743-83AA-B3B24443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1325563"/>
          </a:xfrm>
        </p:spPr>
        <p:txBody>
          <a:bodyPr/>
          <a:lstStyle/>
          <a:p>
            <a:r>
              <a:rPr lang="en-US" dirty="0" err="1"/>
              <a:t>safetyGraphics</a:t>
            </a:r>
            <a:r>
              <a:rPr lang="en-US" dirty="0"/>
              <a:t> - Live on CRAN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216D-7D24-6F46-94BE-D8AADC00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3725" cy="4917146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cs typeface="Arial"/>
              </a:rPr>
              <a:t>Version 1.0 released to CRAN in June 2019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cs typeface="Arial"/>
              </a:rPr>
              <a:t>Pilot Testing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cs typeface="Arial"/>
              </a:rPr>
              <a:t>Tested by 9 organizations: </a:t>
            </a:r>
            <a:r>
              <a:rPr lang="en-US" dirty="0"/>
              <a:t>FDA, Merck, Novartis, BI, Bayer, </a:t>
            </a:r>
            <a:r>
              <a:rPr lang="en-US" dirty="0" err="1"/>
              <a:t>Abbvie</a:t>
            </a:r>
            <a:r>
              <a:rPr lang="en-US" dirty="0"/>
              <a:t>, Lilly, J&amp;J, Rho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All users reported that the tool met or exceeded expectations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None found it difficult to upload data using the R package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~50 specific comments / requests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Several teams working on pilot deployments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cs typeface="Arial"/>
              </a:rPr>
              <a:t>Presented to FDA Innovation Forum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Exploratory Use Only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Package has been thoroughly tested, but is not validated (yet)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</a:pPr>
            <a:endParaRPr lang="en-US" kern="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6F367-AD79-BF4A-95C9-E570C340EAAC}"/>
              </a:ext>
            </a:extLst>
          </p:cNvPr>
          <p:cNvSpPr/>
          <p:nvPr/>
        </p:nvSpPr>
        <p:spPr>
          <a:xfrm>
            <a:off x="838200" y="1114322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CRAN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0316-FBE1-9F45-A4E5-12D31E23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3" y="155005"/>
            <a:ext cx="10515600" cy="1325563"/>
          </a:xfrm>
        </p:spPr>
        <p:txBody>
          <a:bodyPr/>
          <a:lstStyle/>
          <a:p>
            <a:r>
              <a:rPr lang="en-US" dirty="0" err="1"/>
              <a:t>safetyGraphics</a:t>
            </a:r>
            <a:r>
              <a:rPr lang="en-US" dirty="0"/>
              <a:t> - Technical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7C9A8-2ACC-3843-9E1F-7B291191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029"/>
            <a:ext cx="10515600" cy="4351338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3200" dirty="0"/>
              <a:t>Modular Shiny Application</a:t>
            </a:r>
          </a:p>
          <a:p>
            <a:pPr lvl="2"/>
            <a:r>
              <a:rPr lang="en-US" sz="2800" dirty="0"/>
              <a:t>5 modules: Home Page, Data, Settings, Charts, Export</a:t>
            </a:r>
          </a:p>
          <a:p>
            <a:pPr lvl="1"/>
            <a:r>
              <a:rPr lang="en-US" sz="3200" dirty="0"/>
              <a:t>Graphics Modules via </a:t>
            </a:r>
            <a:r>
              <a:rPr lang="en-US" sz="3200" i="1" dirty="0" err="1"/>
              <a:t>htmlwidgets</a:t>
            </a:r>
            <a:r>
              <a:rPr lang="en-US" sz="3200" dirty="0"/>
              <a:t> framework</a:t>
            </a:r>
          </a:p>
          <a:p>
            <a:pPr lvl="2"/>
            <a:r>
              <a:rPr lang="en-US" sz="2800" dirty="0"/>
              <a:t>Support for R functions (e.g. ggplot2), </a:t>
            </a:r>
            <a:r>
              <a:rPr lang="en-US" sz="2800" dirty="0" err="1"/>
              <a:t>plotly</a:t>
            </a:r>
            <a:r>
              <a:rPr lang="en-US" sz="2800" dirty="0"/>
              <a:t> and custom shiny modules coming in v1.1.  </a:t>
            </a:r>
          </a:p>
          <a:p>
            <a:pPr lvl="1"/>
            <a:r>
              <a:rPr lang="en-US" sz="3200" dirty="0"/>
              <a:t>~2 dozen Helper functions</a:t>
            </a:r>
          </a:p>
          <a:p>
            <a:pPr lvl="2"/>
            <a:r>
              <a:rPr lang="en-US" sz="2800" dirty="0"/>
              <a:t>Detect Data Standards</a:t>
            </a:r>
          </a:p>
          <a:p>
            <a:pPr lvl="2"/>
            <a:r>
              <a:rPr lang="en-US" sz="2800" dirty="0"/>
              <a:t>Create and modify chart settings based on shiny inputs</a:t>
            </a:r>
          </a:p>
          <a:p>
            <a:pPr lvl="2"/>
            <a:r>
              <a:rPr lang="en-US" sz="2800" dirty="0"/>
              <a:t>378 unit tests with </a:t>
            </a:r>
            <a:r>
              <a:rPr lang="en-US" sz="2800" i="1" dirty="0" err="1"/>
              <a:t>testthat</a:t>
            </a:r>
            <a:r>
              <a:rPr lang="en-US" sz="2800" dirty="0"/>
              <a:t> package</a:t>
            </a:r>
          </a:p>
          <a:p>
            <a:pPr lvl="1"/>
            <a:r>
              <a:rPr lang="en-US" sz="3200" dirty="0"/>
              <a:t>Development Platform = GitHub + </a:t>
            </a:r>
            <a:r>
              <a:rPr lang="en-US" sz="3200" dirty="0" err="1"/>
              <a:t>TravisCI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AEF72-A795-A349-9C42-FEACAB608E16}"/>
              </a:ext>
            </a:extLst>
          </p:cNvPr>
          <p:cNvSpPr txBox="1"/>
          <p:nvPr/>
        </p:nvSpPr>
        <p:spPr>
          <a:xfrm>
            <a:off x="1361720" y="5590367"/>
            <a:ext cx="8385717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#Code to initialize shiny application with sample data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install_packages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safetyGraphics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safetyGraphics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safetyGraphicsApp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86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A38E-B6E2-B146-93B8-B834B4A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746" y="2065467"/>
            <a:ext cx="9029700" cy="1325563"/>
          </a:xfrm>
        </p:spPr>
        <p:txBody>
          <a:bodyPr>
            <a:normAutofit/>
          </a:bodyPr>
          <a:lstStyle/>
          <a:p>
            <a:r>
              <a:rPr lang="en-US" sz="6000" dirty="0" err="1"/>
              <a:t>safetyGraphics</a:t>
            </a:r>
            <a:r>
              <a:rPr lang="en-US" sz="6000" dirty="0"/>
              <a:t> R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ACD0A-B026-E949-99F3-94075452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5" y="2065467"/>
            <a:ext cx="2326428" cy="2694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A53825-74DD-444D-9807-389CB91024B6}"/>
              </a:ext>
            </a:extLst>
          </p:cNvPr>
          <p:cNvSpPr/>
          <p:nvPr/>
        </p:nvSpPr>
        <p:spPr>
          <a:xfrm>
            <a:off x="2939746" y="3160197"/>
            <a:ext cx="8285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pitchFamily="2" charset="0"/>
              </a:rPr>
              <a:t>An open source framework for evaluation of clinical trial safety </a:t>
            </a:r>
          </a:p>
          <a:p>
            <a:r>
              <a:rPr lang="en-US" sz="2400" i="1" dirty="0"/>
              <a:t>Links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CRAN</a:t>
            </a:r>
            <a:r>
              <a:rPr lang="en-US" sz="2400" dirty="0"/>
              <a:t> | </a:t>
            </a:r>
            <a:r>
              <a:rPr lang="en-US" sz="2400" dirty="0">
                <a:hlinkClick r:id="rId4"/>
              </a:rPr>
              <a:t>GitHub</a:t>
            </a:r>
            <a:r>
              <a:rPr lang="en-US" sz="2400" dirty="0"/>
              <a:t> | </a:t>
            </a:r>
            <a:r>
              <a:rPr lang="en-US" sz="2400" dirty="0">
                <a:hlinkClick r:id="rId5"/>
              </a:rPr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4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0CA35-9DDB-654B-9D5A-A5CAFA10B213}"/>
              </a:ext>
            </a:extLst>
          </p:cNvPr>
          <p:cNvSpPr/>
          <p:nvPr/>
        </p:nvSpPr>
        <p:spPr>
          <a:xfrm>
            <a:off x="1192798" y="2997207"/>
            <a:ext cx="3360717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AD4AE-4D50-DF49-B23C-0C674E2C0C52}"/>
              </a:ext>
            </a:extLst>
          </p:cNvPr>
          <p:cNvSpPr/>
          <p:nvPr/>
        </p:nvSpPr>
        <p:spPr>
          <a:xfrm>
            <a:off x="1040398" y="2844807"/>
            <a:ext cx="3360717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6314C-85EA-8846-B1F5-020FA40F0722}"/>
              </a:ext>
            </a:extLst>
          </p:cNvPr>
          <p:cNvSpPr/>
          <p:nvPr/>
        </p:nvSpPr>
        <p:spPr>
          <a:xfrm>
            <a:off x="887998" y="2692407"/>
            <a:ext cx="3360717" cy="43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69673-C07A-714C-ADDE-62F0D655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46" y="3848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safetyGraphics</a:t>
            </a:r>
            <a:r>
              <a:rPr lang="en-US" dirty="0"/>
              <a:t> – Modular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43816B-7E7A-C345-9D25-30119EA97332}"/>
              </a:ext>
            </a:extLst>
          </p:cNvPr>
          <p:cNvSpPr/>
          <p:nvPr/>
        </p:nvSpPr>
        <p:spPr>
          <a:xfrm>
            <a:off x="735599" y="2004072"/>
            <a:ext cx="3360716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hepExplorer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6A60E-72E6-7B42-BC8D-CF6E81F133FE}"/>
              </a:ext>
            </a:extLst>
          </p:cNvPr>
          <p:cNvSpPr/>
          <p:nvPr/>
        </p:nvSpPr>
        <p:spPr>
          <a:xfrm>
            <a:off x="735598" y="2540007"/>
            <a:ext cx="3360717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Adverse Event Graphics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C1F339-B744-1B41-9047-96436779E7AD}"/>
              </a:ext>
            </a:extLst>
          </p:cNvPr>
          <p:cNvSpPr/>
          <p:nvPr/>
        </p:nvSpPr>
        <p:spPr>
          <a:xfrm>
            <a:off x="316479" y="4960176"/>
            <a:ext cx="1802489" cy="332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Javascript</a:t>
            </a:r>
            <a:r>
              <a:rPr lang="en-US" sz="1600" dirty="0"/>
              <a:t>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60644-BD37-3647-B704-843CD434CC50}"/>
              </a:ext>
            </a:extLst>
          </p:cNvPr>
          <p:cNvSpPr/>
          <p:nvPr/>
        </p:nvSpPr>
        <p:spPr>
          <a:xfrm>
            <a:off x="316478" y="5375190"/>
            <a:ext cx="1802489" cy="3324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864E42-BAFB-F948-A906-0D1621E63CE6}"/>
              </a:ext>
            </a:extLst>
          </p:cNvPr>
          <p:cNvSpPr/>
          <p:nvPr/>
        </p:nvSpPr>
        <p:spPr>
          <a:xfrm>
            <a:off x="1238320" y="4064007"/>
            <a:ext cx="3360717" cy="43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F54342-E08D-AB4D-B692-4FBA239B4659}"/>
              </a:ext>
            </a:extLst>
          </p:cNvPr>
          <p:cNvSpPr/>
          <p:nvPr/>
        </p:nvSpPr>
        <p:spPr>
          <a:xfrm>
            <a:off x="1085920" y="3911607"/>
            <a:ext cx="3360717" cy="4334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6C48D6-EFA4-8A42-8000-150E1A37973C}"/>
              </a:ext>
            </a:extLst>
          </p:cNvPr>
          <p:cNvSpPr/>
          <p:nvPr/>
        </p:nvSpPr>
        <p:spPr>
          <a:xfrm>
            <a:off x="933520" y="3759207"/>
            <a:ext cx="3360717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16DA18-7FDB-B041-AA89-CE64760FEFFC}"/>
              </a:ext>
            </a:extLst>
          </p:cNvPr>
          <p:cNvSpPr/>
          <p:nvPr/>
        </p:nvSpPr>
        <p:spPr>
          <a:xfrm>
            <a:off x="781120" y="3606807"/>
            <a:ext cx="3360717" cy="43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Participant Profile Graphics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A29B7-0F8A-F84D-B4BE-98C3E0CAC5B5}"/>
              </a:ext>
            </a:extLst>
          </p:cNvPr>
          <p:cNvSpPr txBox="1"/>
          <p:nvPr/>
        </p:nvSpPr>
        <p:spPr>
          <a:xfrm>
            <a:off x="316478" y="1394265"/>
            <a:ext cx="445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Chart Code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EE9FB-6641-264D-8FB1-58947B05B8E5}"/>
              </a:ext>
            </a:extLst>
          </p:cNvPr>
          <p:cNvSpPr/>
          <p:nvPr/>
        </p:nvSpPr>
        <p:spPr>
          <a:xfrm>
            <a:off x="316478" y="1795951"/>
            <a:ext cx="4450654" cy="295933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0EE1A-4B63-9446-90FB-5582F1264660}"/>
              </a:ext>
            </a:extLst>
          </p:cNvPr>
          <p:cNvSpPr txBox="1"/>
          <p:nvPr/>
        </p:nvSpPr>
        <p:spPr>
          <a:xfrm>
            <a:off x="6043961" y="1432261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D1475C-59BC-394F-8E66-D31BD6032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174" y="3855505"/>
            <a:ext cx="3667175" cy="28046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6ED42B-A7DC-5948-B4B5-0CD954641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174" y="2562049"/>
            <a:ext cx="3667175" cy="92976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DE42DFB-BBA2-014D-B193-AEDA234F9901}"/>
              </a:ext>
            </a:extLst>
          </p:cNvPr>
          <p:cNvSpPr/>
          <p:nvPr/>
        </p:nvSpPr>
        <p:spPr>
          <a:xfrm>
            <a:off x="4972634" y="1795951"/>
            <a:ext cx="6883569" cy="462034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AAD66-9FD2-1649-89CB-2657A11D8D11}"/>
              </a:ext>
            </a:extLst>
          </p:cNvPr>
          <p:cNvSpPr txBox="1"/>
          <p:nvPr/>
        </p:nvSpPr>
        <p:spPr>
          <a:xfrm>
            <a:off x="5384174" y="2220796"/>
            <a:ext cx="11165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Shiny App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0AAA8E-CACA-0945-BBD0-0EF929F6A7CC}"/>
              </a:ext>
            </a:extLst>
          </p:cNvPr>
          <p:cNvSpPr txBox="1"/>
          <p:nvPr/>
        </p:nvSpPr>
        <p:spPr>
          <a:xfrm>
            <a:off x="5384174" y="3466117"/>
            <a:ext cx="177805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Helper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2EA75-127C-DA4A-94F9-217CDB655126}"/>
              </a:ext>
            </a:extLst>
          </p:cNvPr>
          <p:cNvSpPr txBox="1"/>
          <p:nvPr/>
        </p:nvSpPr>
        <p:spPr>
          <a:xfrm>
            <a:off x="6758972" y="1384108"/>
            <a:ext cx="236808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err="1"/>
              <a:t>safetyGraphics</a:t>
            </a:r>
            <a:r>
              <a:rPr lang="en-US" dirty="0"/>
              <a:t> Package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8B49B496-3BC4-3141-A581-1005AD2FFE7C}"/>
              </a:ext>
            </a:extLst>
          </p:cNvPr>
          <p:cNvSpPr/>
          <p:nvPr/>
        </p:nvSpPr>
        <p:spPr>
          <a:xfrm>
            <a:off x="8273800" y="3362220"/>
            <a:ext cx="487212" cy="746180"/>
          </a:xfrm>
          <a:prstGeom prst="up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494693-768E-9548-B544-431184FE64ED}"/>
              </a:ext>
            </a:extLst>
          </p:cNvPr>
          <p:cNvSpPr txBox="1"/>
          <p:nvPr/>
        </p:nvSpPr>
        <p:spPr>
          <a:xfrm>
            <a:off x="9773913" y="2211507"/>
            <a:ext cx="109581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Metadata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2700BDC-CB01-7643-AA15-7C221F41DB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5587" y="2605624"/>
          <a:ext cx="1759090" cy="75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18">
                  <a:extLst>
                    <a:ext uri="{9D8B030D-6E8A-4147-A177-3AD203B41FA5}">
                      <a16:colId xmlns:a16="http://schemas.microsoft.com/office/drawing/2014/main" val="23051772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144013183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539465948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2980176367"/>
                    </a:ext>
                  </a:extLst>
                </a:gridCol>
                <a:gridCol w="351818">
                  <a:extLst>
                    <a:ext uri="{9D8B030D-6E8A-4147-A177-3AD203B41FA5}">
                      <a16:colId xmlns:a16="http://schemas.microsoft.com/office/drawing/2014/main" val="670810308"/>
                    </a:ext>
                  </a:extLst>
                </a:gridCol>
              </a:tblGrid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58986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2829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73192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53893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F9CE47F-233D-934D-B843-6A895A5788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5587" y="3450331"/>
          <a:ext cx="1036718" cy="73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40">
                  <a:extLst>
                    <a:ext uri="{9D8B030D-6E8A-4147-A177-3AD203B41FA5}">
                      <a16:colId xmlns:a16="http://schemas.microsoft.com/office/drawing/2014/main" val="230517723"/>
                    </a:ext>
                  </a:extLst>
                </a:gridCol>
                <a:gridCol w="390293">
                  <a:extLst>
                    <a:ext uri="{9D8B030D-6E8A-4147-A177-3AD203B41FA5}">
                      <a16:colId xmlns:a16="http://schemas.microsoft.com/office/drawing/2014/main" val="144013183"/>
                    </a:ext>
                  </a:extLst>
                </a:gridCol>
                <a:gridCol w="323385">
                  <a:extLst>
                    <a:ext uri="{9D8B030D-6E8A-4147-A177-3AD203B41FA5}">
                      <a16:colId xmlns:a16="http://schemas.microsoft.com/office/drawing/2014/main" val="539465948"/>
                    </a:ext>
                  </a:extLst>
                </a:gridCol>
              </a:tblGrid>
              <a:tr h="189149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58986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2829"/>
                  </a:ext>
                </a:extLst>
              </a:tr>
              <a:tr h="189149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73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53893"/>
                  </a:ext>
                </a:extLst>
              </a:tr>
            </a:tbl>
          </a:graphicData>
        </a:graphic>
      </p:graphicFrame>
      <p:sp>
        <p:nvSpPr>
          <p:cNvPr id="54" name="Up-Down Arrow 53">
            <a:extLst>
              <a:ext uri="{FF2B5EF4-FFF2-40B4-BE49-F238E27FC236}">
                <a16:creationId xmlns:a16="http://schemas.microsoft.com/office/drawing/2014/main" id="{BC74C551-61F6-B448-94BC-A518FFA85369}"/>
              </a:ext>
            </a:extLst>
          </p:cNvPr>
          <p:cNvSpPr/>
          <p:nvPr/>
        </p:nvSpPr>
        <p:spPr>
          <a:xfrm rot="5400000">
            <a:off x="9157217" y="2733797"/>
            <a:ext cx="487212" cy="746180"/>
          </a:xfrm>
          <a:prstGeom prst="up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C2A85634-B42D-774A-A39A-1F1A77ABDACA}"/>
              </a:ext>
            </a:extLst>
          </p:cNvPr>
          <p:cNvSpPr/>
          <p:nvPr/>
        </p:nvSpPr>
        <p:spPr>
          <a:xfrm rot="2960027">
            <a:off x="9164650" y="3832587"/>
            <a:ext cx="487212" cy="746180"/>
          </a:xfrm>
          <a:prstGeom prst="up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AE06A9A-A5BF-0240-8DDE-F1657700EDAB}"/>
              </a:ext>
            </a:extLst>
          </p:cNvPr>
          <p:cNvSpPr/>
          <p:nvPr/>
        </p:nvSpPr>
        <p:spPr>
          <a:xfrm>
            <a:off x="4553515" y="1847192"/>
            <a:ext cx="765719" cy="549387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745FA-2D3D-4FF8-9F2E-FF85E1A3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4" y="1341912"/>
            <a:ext cx="9523944" cy="53240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015FBAB-C2EC-419C-A7F3-F3C59E3591C0}"/>
              </a:ext>
            </a:extLst>
          </p:cNvPr>
          <p:cNvSpPr/>
          <p:nvPr/>
        </p:nvSpPr>
        <p:spPr>
          <a:xfrm>
            <a:off x="5807302" y="1566692"/>
            <a:ext cx="778476" cy="407771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7C5AB-E989-4EAC-B45C-14D98EC79206}"/>
              </a:ext>
            </a:extLst>
          </p:cNvPr>
          <p:cNvSpPr txBox="1"/>
          <p:nvPr/>
        </p:nvSpPr>
        <p:spPr>
          <a:xfrm>
            <a:off x="8939299" y="868503"/>
            <a:ext cx="2846741" cy="3385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</a:rPr>
              <a:t>With thanks to Xiao Ni, Novartis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0BAB8-3126-124E-9DB7-FAD6C1E7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2470" y="46333"/>
            <a:ext cx="3200400" cy="8770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19D524-FF08-0A40-820E-57493E785653}"/>
              </a:ext>
            </a:extLst>
          </p:cNvPr>
          <p:cNvSpPr txBox="1">
            <a:spLocks/>
          </p:cNvSpPr>
          <p:nvPr/>
        </p:nvSpPr>
        <p:spPr>
          <a:xfrm>
            <a:off x="304800" y="73666"/>
            <a:ext cx="10411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Case Study </a:t>
            </a:r>
            <a:br>
              <a:rPr lang="en-US" dirty="0"/>
            </a:br>
            <a:r>
              <a:rPr lang="en-US" dirty="0"/>
              <a:t>Open Source Collaboration in Pharma</a:t>
            </a:r>
          </a:p>
        </p:txBody>
      </p:sp>
    </p:spTree>
    <p:extLst>
      <p:ext uri="{BB962C8B-B14F-4D97-AF65-F5344CB8AC3E}">
        <p14:creationId xmlns:p14="http://schemas.microsoft.com/office/powerpoint/2010/main" val="8854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3666"/>
            <a:ext cx="1101513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Case Study </a:t>
            </a:r>
            <a:br>
              <a:rPr lang="en-US" dirty="0"/>
            </a:br>
            <a:r>
              <a:rPr lang="en-US" dirty="0"/>
              <a:t>Open Source Collaboration in Pharma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F4F49-6A00-4354-9A0C-C367675A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62" y="1399154"/>
            <a:ext cx="9470147" cy="52775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8D3AC1-0D6A-4ECD-B9BB-0DF61BF6B47E}"/>
              </a:ext>
            </a:extLst>
          </p:cNvPr>
          <p:cNvSpPr/>
          <p:nvPr/>
        </p:nvSpPr>
        <p:spPr>
          <a:xfrm>
            <a:off x="1316162" y="2110860"/>
            <a:ext cx="939105" cy="45836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86744D-D075-4299-ACA7-91056B9F06F3}"/>
              </a:ext>
            </a:extLst>
          </p:cNvPr>
          <p:cNvSpPr/>
          <p:nvPr/>
        </p:nvSpPr>
        <p:spPr>
          <a:xfrm>
            <a:off x="3686863" y="1529975"/>
            <a:ext cx="778476" cy="321426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457CA593-9C24-40EA-B9BD-85631E46B72C}"/>
              </a:ext>
            </a:extLst>
          </p:cNvPr>
          <p:cNvSpPr/>
          <p:nvPr/>
        </p:nvSpPr>
        <p:spPr>
          <a:xfrm>
            <a:off x="9055465" y="2716020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Disposition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B7B44D4-D6AE-41A6-86AC-22D172BB949A}"/>
              </a:ext>
            </a:extLst>
          </p:cNvPr>
          <p:cNvSpPr/>
          <p:nvPr/>
        </p:nvSpPr>
        <p:spPr>
          <a:xfrm>
            <a:off x="9055465" y="3535457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 Exposure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7E7AC491-D442-478D-A9A3-1E626C4953E4}"/>
              </a:ext>
            </a:extLst>
          </p:cNvPr>
          <p:cNvSpPr/>
          <p:nvPr/>
        </p:nvSpPr>
        <p:spPr>
          <a:xfrm>
            <a:off x="9055465" y="4315932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A5B456A2-ED34-47EF-B703-1386E0A62422}"/>
              </a:ext>
            </a:extLst>
          </p:cNvPr>
          <p:cNvSpPr/>
          <p:nvPr/>
        </p:nvSpPr>
        <p:spPr>
          <a:xfrm>
            <a:off x="9055465" y="5225153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Concomitant medications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E216F5F5-85D8-4F2D-A8B6-D5FDF6DB2725}"/>
              </a:ext>
            </a:extLst>
          </p:cNvPr>
          <p:cNvSpPr/>
          <p:nvPr/>
        </p:nvSpPr>
        <p:spPr>
          <a:xfrm>
            <a:off x="9055465" y="5984191"/>
            <a:ext cx="1482811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Liver function labs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26DD259F-E8DF-4C5A-9FC6-E6E00644C99A}"/>
              </a:ext>
            </a:extLst>
          </p:cNvPr>
          <p:cNvSpPr/>
          <p:nvPr/>
        </p:nvSpPr>
        <p:spPr>
          <a:xfrm>
            <a:off x="5952726" y="1900236"/>
            <a:ext cx="2264730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 dropdown selector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885E5-916E-410C-872F-F07C5335AE0B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694883" y="2110557"/>
            <a:ext cx="2257843" cy="49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09B950E-5844-C04C-8954-540EF0F27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366" y="316746"/>
            <a:ext cx="2705819" cy="7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6A827-7BCB-4B44-B4C5-DB729053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75" y="1425819"/>
            <a:ext cx="9458826" cy="52712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0BBA0615-8C66-47F7-A6D3-4662BF86731D}"/>
              </a:ext>
            </a:extLst>
          </p:cNvPr>
          <p:cNvSpPr/>
          <p:nvPr/>
        </p:nvSpPr>
        <p:spPr>
          <a:xfrm>
            <a:off x="1056775" y="1935817"/>
            <a:ext cx="2119587" cy="3038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6705CE26-FE32-4A9C-BB39-E1FF6F7BAA44}"/>
              </a:ext>
            </a:extLst>
          </p:cNvPr>
          <p:cNvSpPr/>
          <p:nvPr/>
        </p:nvSpPr>
        <p:spPr>
          <a:xfrm>
            <a:off x="317109" y="2598838"/>
            <a:ext cx="1532825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Disposition</a:t>
            </a: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F64A57B-3CA0-471D-8339-6EA4272912D6}"/>
              </a:ext>
            </a:extLst>
          </p:cNvPr>
          <p:cNvSpPr/>
          <p:nvPr/>
        </p:nvSpPr>
        <p:spPr>
          <a:xfrm>
            <a:off x="294773" y="3442522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 Exposure</a:t>
            </a: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FA0C1903-EB2D-41AF-ADCD-58F6789470B7}"/>
              </a:ext>
            </a:extLst>
          </p:cNvPr>
          <p:cNvSpPr/>
          <p:nvPr/>
        </p:nvSpPr>
        <p:spPr>
          <a:xfrm>
            <a:off x="294773" y="4286206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DFF95-736E-42F2-82FB-C08FEA8DA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277" y="2037559"/>
            <a:ext cx="5480651" cy="306376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114300" dir="18960000" algn="bl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68F6B9C8-43F0-49CB-8676-4CF07A3BA4BB}"/>
              </a:ext>
            </a:extLst>
          </p:cNvPr>
          <p:cNvSpPr/>
          <p:nvPr/>
        </p:nvSpPr>
        <p:spPr>
          <a:xfrm>
            <a:off x="294774" y="5099355"/>
            <a:ext cx="1555161" cy="565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Concomitant medications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BD952322-E2BA-47F7-81B3-34DB687B1C0C}"/>
              </a:ext>
            </a:extLst>
          </p:cNvPr>
          <p:cNvSpPr/>
          <p:nvPr/>
        </p:nvSpPr>
        <p:spPr>
          <a:xfrm>
            <a:off x="294774" y="5943039"/>
            <a:ext cx="1555160" cy="624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Liver function labs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99846D05-3DBA-4501-82CC-AEE426946539}"/>
              </a:ext>
            </a:extLst>
          </p:cNvPr>
          <p:cNvSpPr/>
          <p:nvPr/>
        </p:nvSpPr>
        <p:spPr>
          <a:xfrm>
            <a:off x="9282972" y="4554495"/>
            <a:ext cx="2317766" cy="127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Selecting patient from graph automatically links to same patient in the Patient Profiles tab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2FAE18-24D1-4F0D-97B6-B41C12B963F9}"/>
              </a:ext>
            </a:extLst>
          </p:cNvPr>
          <p:cNvSpPr/>
          <p:nvPr/>
        </p:nvSpPr>
        <p:spPr>
          <a:xfrm>
            <a:off x="7537459" y="4029845"/>
            <a:ext cx="955462" cy="3280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1E883E-3D48-4FFF-B744-237DF5FBF95D}"/>
              </a:ext>
            </a:extLst>
          </p:cNvPr>
          <p:cNvSpPr/>
          <p:nvPr/>
        </p:nvSpPr>
        <p:spPr>
          <a:xfrm>
            <a:off x="9489888" y="3114499"/>
            <a:ext cx="519830" cy="3280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86391-8F59-42F6-A774-F78EB1BEDC7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76362" y="2087732"/>
            <a:ext cx="6282328" cy="1171736"/>
          </a:xfrm>
          <a:prstGeom prst="straightConnector1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A5027DF-A0A2-4BA2-A7B5-A8CE2043CF5F}"/>
              </a:ext>
            </a:extLst>
          </p:cNvPr>
          <p:cNvSpPr/>
          <p:nvPr/>
        </p:nvSpPr>
        <p:spPr>
          <a:xfrm>
            <a:off x="3452458" y="1553065"/>
            <a:ext cx="691886" cy="27524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416BB-7E94-4D88-BD8C-2999376BE83B}"/>
              </a:ext>
            </a:extLst>
          </p:cNvPr>
          <p:cNvSpPr/>
          <p:nvPr/>
        </p:nvSpPr>
        <p:spPr>
          <a:xfrm>
            <a:off x="9107255" y="1848709"/>
            <a:ext cx="351435" cy="232916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05B83A2-A33E-A74B-9D59-7A8026D30C65}"/>
              </a:ext>
            </a:extLst>
          </p:cNvPr>
          <p:cNvSpPr txBox="1">
            <a:spLocks/>
          </p:cNvSpPr>
          <p:nvPr/>
        </p:nvSpPr>
        <p:spPr>
          <a:xfrm>
            <a:off x="304800" y="73666"/>
            <a:ext cx="11015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Case Study </a:t>
            </a:r>
            <a:br>
              <a:rPr lang="en-US"/>
            </a:br>
            <a:r>
              <a:rPr lang="en-US"/>
              <a:t>Open Source Collaboration in Pharma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856555-514F-1E4B-819B-FF0416BE68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972" y="195706"/>
            <a:ext cx="2705819" cy="7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89CB-431D-594B-B7DC-D27DAF18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8" y="126780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9192-537B-B648-8B94-F341D2A1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Cross-functional collaboration makes great tools </a:t>
            </a:r>
            <a:r>
              <a:rPr lang="en-US" dirty="0"/>
              <a:t>- Collaboration between clinicians, statisticians and programmers provides a powerful combination of skills.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Industry Trend </a:t>
            </a:r>
            <a:r>
              <a:rPr lang="en-US" dirty="0"/>
              <a:t>- Evolution of the tool across companies has already started organically.</a:t>
            </a:r>
            <a:endParaRPr lang="en-US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Strong Business Case </a:t>
            </a:r>
            <a:r>
              <a:rPr lang="en-US" dirty="0"/>
              <a:t>- Partnerships across industry can address a common need while reducing internal company resource expenditures to create and maintain custom tools (the interactive tools speak to a larger business need).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R Provides a Robust Toolset </a:t>
            </a:r>
            <a:r>
              <a:rPr lang="en-US" dirty="0"/>
              <a:t>- Pushback to R in Pharma is trending downwards. Questions about validation remain, but there is good progress.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2094C-E1A7-A74A-AB2E-5A51DF61FE36}"/>
              </a:ext>
            </a:extLst>
          </p:cNvPr>
          <p:cNvSpPr/>
          <p:nvPr/>
        </p:nvSpPr>
        <p:spPr>
          <a:xfrm>
            <a:off x="1559474" y="1452343"/>
            <a:ext cx="910755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Pharma is ready for Open Source Collaboration!</a:t>
            </a:r>
          </a:p>
        </p:txBody>
      </p:sp>
    </p:spTree>
    <p:extLst>
      <p:ext uri="{BB962C8B-B14F-4D97-AF65-F5344CB8AC3E}">
        <p14:creationId xmlns:p14="http://schemas.microsoft.com/office/powerpoint/2010/main" val="12071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6AA-4CCC-2E45-B11C-F745E305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144992"/>
            <a:ext cx="11645590" cy="1325563"/>
          </a:xfrm>
        </p:spPr>
        <p:txBody>
          <a:bodyPr>
            <a:normAutofit/>
          </a:bodyPr>
          <a:lstStyle/>
          <a:p>
            <a:r>
              <a:rPr lang="en-US" dirty="0"/>
              <a:t>Future Development – Two Types of Collaboration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6539-A8E5-7248-B88C-4E7EF9AD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885" y="1334558"/>
            <a:ext cx="4794095" cy="44636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Chart &amp; Workflow Creation </a:t>
            </a:r>
          </a:p>
          <a:p>
            <a:r>
              <a:rPr lang="en-US" dirty="0"/>
              <a:t>Improve existing charts</a:t>
            </a:r>
          </a:p>
          <a:p>
            <a:r>
              <a:rPr lang="en-US" dirty="0"/>
              <a:t>New Charts and Workflows:</a:t>
            </a:r>
          </a:p>
          <a:p>
            <a:pPr lvl="1"/>
            <a:r>
              <a:rPr lang="en-US" dirty="0"/>
              <a:t>Nephrotoxicity</a:t>
            </a:r>
          </a:p>
          <a:p>
            <a:pPr lvl="1"/>
            <a:r>
              <a:rPr lang="en-US" dirty="0"/>
              <a:t>QTc Prolongation</a:t>
            </a:r>
          </a:p>
          <a:p>
            <a:pPr lvl="1"/>
            <a:r>
              <a:rPr lang="en-US" dirty="0"/>
              <a:t>Volcano Plot Explorer</a:t>
            </a:r>
          </a:p>
          <a:p>
            <a:pPr lvl="1"/>
            <a:r>
              <a:rPr lang="en-US" dirty="0"/>
              <a:t>Recurrent AEs</a:t>
            </a:r>
          </a:p>
          <a:p>
            <a:pPr lvl="1"/>
            <a:r>
              <a:rPr lang="en-US" dirty="0"/>
              <a:t>Allergy/Immunology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755C19-4775-8642-995E-8C8491C04676}"/>
              </a:ext>
            </a:extLst>
          </p:cNvPr>
          <p:cNvSpPr txBox="1">
            <a:spLocks/>
          </p:cNvSpPr>
          <p:nvPr/>
        </p:nvSpPr>
        <p:spPr>
          <a:xfrm>
            <a:off x="6216857" y="1334557"/>
            <a:ext cx="4797812" cy="4463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b="1" dirty="0"/>
              <a:t>Platform Improvements</a:t>
            </a:r>
          </a:p>
          <a:p>
            <a:pPr fontAlgn="base"/>
            <a:r>
              <a:rPr lang="en-US" dirty="0"/>
              <a:t>Support Multiple Data Domains</a:t>
            </a:r>
          </a:p>
          <a:p>
            <a:pPr fontAlgn="base"/>
            <a:r>
              <a:rPr lang="en-US" dirty="0"/>
              <a:t>Easy communication between charts </a:t>
            </a:r>
          </a:p>
          <a:p>
            <a:pPr fontAlgn="base"/>
            <a:r>
              <a:rPr lang="en-US" dirty="0"/>
              <a:t>Embedded access to clinical workflows within the shiny app</a:t>
            </a:r>
          </a:p>
          <a:p>
            <a:pPr fontAlgn="base"/>
            <a:r>
              <a:rPr lang="en-US" dirty="0"/>
              <a:t>Optimized graphics for studies with very large data sets</a:t>
            </a:r>
          </a:p>
          <a:p>
            <a:pPr fontAlgn="base"/>
            <a:r>
              <a:rPr lang="en-US" dirty="0"/>
              <a:t>Facilitated “real-time” statistical analysis</a:t>
            </a:r>
          </a:p>
          <a:p>
            <a:pPr fontAlgn="base"/>
            <a:r>
              <a:rPr lang="en-US" dirty="0"/>
              <a:t>Formalized Maintenance Model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156F7-5166-CD47-9FFB-7A5775592A7C}"/>
              </a:ext>
            </a:extLst>
          </p:cNvPr>
          <p:cNvSpPr txBox="1"/>
          <p:nvPr/>
        </p:nvSpPr>
        <p:spPr>
          <a:xfrm>
            <a:off x="3318933" y="6351601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F282E-834E-8F46-AFAD-21A9D1CF6A2C}"/>
              </a:ext>
            </a:extLst>
          </p:cNvPr>
          <p:cNvSpPr txBox="1"/>
          <p:nvPr/>
        </p:nvSpPr>
        <p:spPr>
          <a:xfrm>
            <a:off x="921885" y="5968351"/>
            <a:ext cx="4794095" cy="58477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3200" dirty="0"/>
              <a:t>Fairly Straightforward!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BFCA5-03EA-5142-89D0-3D9CDB9DC866}"/>
              </a:ext>
            </a:extLst>
          </p:cNvPr>
          <p:cNvSpPr txBox="1"/>
          <p:nvPr/>
        </p:nvSpPr>
        <p:spPr>
          <a:xfrm>
            <a:off x="7861610" y="6260739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F82E1-6673-3841-872F-96391983C113}"/>
              </a:ext>
            </a:extLst>
          </p:cNvPr>
          <p:cNvSpPr txBox="1"/>
          <p:nvPr/>
        </p:nvSpPr>
        <p:spPr>
          <a:xfrm>
            <a:off x="6216857" y="5968350"/>
            <a:ext cx="4797812" cy="58477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3200" dirty="0"/>
              <a:t>Somewhat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F2689-73C9-C84E-BBDA-CD86C66C8446}"/>
              </a:ext>
            </a:extLst>
          </p:cNvPr>
          <p:cNvSpPr txBox="1"/>
          <p:nvPr/>
        </p:nvSpPr>
        <p:spPr>
          <a:xfrm>
            <a:off x="372533" y="2550725"/>
            <a:ext cx="11305324" cy="203132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spAutoFit/>
          </a:bodyPr>
          <a:lstStyle/>
          <a:p>
            <a:r>
              <a:rPr lang="en-US" sz="3200" dirty="0"/>
              <a:t>All work done by volunteers, so … </a:t>
            </a:r>
          </a:p>
          <a:p>
            <a:r>
              <a:rPr lang="en-US" sz="6600" dirty="0"/>
              <a:t>You can help!!! </a:t>
            </a:r>
          </a:p>
          <a:p>
            <a:r>
              <a:rPr lang="en-US" sz="2800" dirty="0"/>
              <a:t>Email </a:t>
            </a:r>
            <a:r>
              <a:rPr lang="en-US" sz="2800" dirty="0" err="1"/>
              <a:t>jeremy_wildfire@rhoworld.com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28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C49A-4B52-D64F-A324-61E03831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5029-1F03-214B-AE1A-0492048F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  <a:p>
            <a:r>
              <a:rPr lang="en-US" dirty="0"/>
              <a:t>Live Demo</a:t>
            </a:r>
          </a:p>
          <a:p>
            <a:r>
              <a:rPr lang="en-US" dirty="0"/>
              <a:t>Technical Framework</a:t>
            </a:r>
          </a:p>
          <a:p>
            <a:r>
              <a:rPr lang="en-US" dirty="0"/>
              <a:t>Case Study: Open Source Collaboration in Pharma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45623-06A9-FE4D-A118-5795844B3DD8}"/>
              </a:ext>
            </a:extLst>
          </p:cNvPr>
          <p:cNvSpPr txBox="1"/>
          <p:nvPr/>
        </p:nvSpPr>
        <p:spPr>
          <a:xfrm>
            <a:off x="4148667" y="5530632"/>
            <a:ext cx="2192973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But first … </a:t>
            </a:r>
          </a:p>
        </p:txBody>
      </p:sp>
    </p:spTree>
    <p:extLst>
      <p:ext uri="{BB962C8B-B14F-4D97-AF65-F5344CB8AC3E}">
        <p14:creationId xmlns:p14="http://schemas.microsoft.com/office/powerpoint/2010/main" val="92580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A55B-4E16-F243-B69A-9AA74B19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6" y="55794"/>
            <a:ext cx="10515600" cy="92284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Background</a:t>
            </a:r>
            <a:br>
              <a:rPr lang="en-US" dirty="0"/>
            </a:br>
            <a:r>
              <a:rPr lang="en-US" dirty="0"/>
              <a:t>Interactive Graphics at Rho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6367-48C2-EC4C-80B1-80BF65E8F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A2C87-327C-BB4F-9C60-171A9ED9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1319159"/>
            <a:ext cx="11904134" cy="5460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64D123-EDF1-0347-A721-5E6BFCA17E3C}"/>
              </a:ext>
            </a:extLst>
          </p:cNvPr>
          <p:cNvSpPr/>
          <p:nvPr/>
        </p:nvSpPr>
        <p:spPr>
          <a:xfrm>
            <a:off x="268856" y="949827"/>
            <a:ext cx="335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https://rhoinc.github.io/graphics/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E134C-A764-D148-8FFB-B5BA3817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58" y="978641"/>
            <a:ext cx="10765633" cy="58823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89A16A-C179-8146-B5EE-07E00269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5" y="55794"/>
            <a:ext cx="11100759" cy="92284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Background</a:t>
            </a:r>
            <a:br>
              <a:rPr lang="en-US" dirty="0"/>
            </a:br>
            <a:r>
              <a:rPr lang="en-US" dirty="0"/>
              <a:t>Standard Adverse Events Table</a:t>
            </a:r>
          </a:p>
        </p:txBody>
      </p:sp>
    </p:spTree>
    <p:extLst>
      <p:ext uri="{BB962C8B-B14F-4D97-AF65-F5344CB8AC3E}">
        <p14:creationId xmlns:p14="http://schemas.microsoft.com/office/powerpoint/2010/main" val="30990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0274D-DF16-2A43-88AA-B34B95E4C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932" y="1163307"/>
            <a:ext cx="9913987" cy="56250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B08376-44D3-B944-B99C-3859DB959AA2}"/>
              </a:ext>
            </a:extLst>
          </p:cNvPr>
          <p:cNvSpPr txBox="1">
            <a:spLocks/>
          </p:cNvSpPr>
          <p:nvPr/>
        </p:nvSpPr>
        <p:spPr>
          <a:xfrm>
            <a:off x="268855" y="55794"/>
            <a:ext cx="11100759" cy="922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Background</a:t>
            </a:r>
            <a:br>
              <a:rPr lang="en-US" dirty="0"/>
            </a:br>
            <a:r>
              <a:rPr lang="en-US" dirty="0"/>
              <a:t>Interactive Adverse Events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18AB3D-0A55-0F4C-9A18-55E54CF8978A}"/>
              </a:ext>
            </a:extLst>
          </p:cNvPr>
          <p:cNvSpPr/>
          <p:nvPr/>
        </p:nvSpPr>
        <p:spPr>
          <a:xfrm>
            <a:off x="268855" y="793975"/>
            <a:ext cx="180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Interactive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9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CF7C8E-8636-384E-BA30-84440E84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26" y="1450592"/>
            <a:ext cx="10895174" cy="167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7EDD80-8ADD-CE41-9894-A1A8277B1DE8}"/>
              </a:ext>
            </a:extLst>
          </p:cNvPr>
          <p:cNvSpPr txBox="1">
            <a:spLocks/>
          </p:cNvSpPr>
          <p:nvPr/>
        </p:nvSpPr>
        <p:spPr>
          <a:xfrm>
            <a:off x="268855" y="55795"/>
            <a:ext cx="11100759" cy="103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Background</a:t>
            </a:r>
            <a:br>
              <a:rPr lang="en-US" dirty="0"/>
            </a:br>
            <a:r>
              <a:rPr lang="en-US" sz="4100" dirty="0"/>
              <a:t>The Safety Explorer Suite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F0289-4139-524A-8F32-E175E736CCDF}"/>
              </a:ext>
            </a:extLst>
          </p:cNvPr>
          <p:cNvSpPr/>
          <p:nvPr/>
        </p:nvSpPr>
        <p:spPr>
          <a:xfrm>
            <a:off x="298492" y="916316"/>
            <a:ext cx="5520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Therapeutic Innovation &amp; Regulatory Science Manuscript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01B8B-2222-8647-9402-04E29C8A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94" y="3287706"/>
            <a:ext cx="25908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EFD9B-A4C1-DC42-9DE1-0D50E864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294" y="3313106"/>
            <a:ext cx="2578100" cy="149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58B5E-35A5-1D43-BED6-3A1E4AFFA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394" y="3313106"/>
            <a:ext cx="2578100" cy="149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25908-1281-F349-BDAB-83AFE583C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241" y="3338506"/>
            <a:ext cx="2540000" cy="147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E3110-9D07-EE4E-BE77-1CBE21ADE9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41" y="4799715"/>
            <a:ext cx="2565400" cy="1500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9816E-1EA2-084C-9A8A-785BB60AD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1441" y="4819127"/>
            <a:ext cx="2552700" cy="149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A8745-87DC-1D48-8276-753D3F445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9588" y="4807144"/>
            <a:ext cx="2565400" cy="148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664262-5C08-434E-9EA2-E8F9BAF0C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135" y="4813494"/>
            <a:ext cx="2540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484B-0B46-B244-A86C-7660213F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93"/>
            <a:ext cx="10122568" cy="1325563"/>
          </a:xfrm>
        </p:spPr>
        <p:txBody>
          <a:bodyPr>
            <a:normAutofit/>
          </a:bodyPr>
          <a:lstStyle/>
          <a:p>
            <a:r>
              <a:rPr lang="en-US" dirty="0"/>
              <a:t>DIA – ASA </a:t>
            </a:r>
            <a:r>
              <a:rPr lang="en-US" dirty="0" err="1"/>
              <a:t>Biopharm</a:t>
            </a:r>
            <a:r>
              <a:rPr lang="en-US" dirty="0"/>
              <a:t> Safety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6CA6-7BA5-4843-B041-5E977662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2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Mission:  </a:t>
            </a:r>
            <a:r>
              <a:rPr lang="en-US" dirty="0"/>
              <a:t>Empower the biostatistics community and interdisciplinary safety management partnerships to better enable qualitative and quantitative safety evaluation throughout drug development life cycle</a:t>
            </a:r>
          </a:p>
          <a:p>
            <a:pPr marL="0" indent="0">
              <a:buNone/>
            </a:pPr>
            <a:r>
              <a:rPr lang="en-US" kern="0" dirty="0"/>
              <a:t>Work Stream 1: Interdisciplinary Safety Evaluation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b="1" kern="0" dirty="0"/>
              <a:t>1a:</a:t>
            </a:r>
            <a:r>
              <a:rPr lang="en-US" sz="2200" kern="0" dirty="0"/>
              <a:t> Regulations, Framework and Aggregate Safety Assessment Plan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b="1" kern="0" dirty="0"/>
              <a:t>1b:</a:t>
            </a:r>
            <a:r>
              <a:rPr lang="en-US" sz="2200" kern="0" dirty="0"/>
              <a:t> Safety Monitoring, Evaluation and Identification of Risk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b="1" kern="0" dirty="0"/>
              <a:t>1c:</a:t>
            </a:r>
            <a:r>
              <a:rPr lang="en-US" sz="2200" kern="0" dirty="0"/>
              <a:t> Benefit-Risk Assessment Plan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kern="0" dirty="0"/>
              <a:t>Work Stream 2: Statistical Methodology for Safety Monitoring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kern="0" dirty="0"/>
              <a:t>Work Stream 3: Integration and Bridging Real World Evidence and Randomized Clinical Trials for Safety Decision Making</a:t>
            </a:r>
            <a:r>
              <a:rPr lang="en-CA" kern="0" dirty="0"/>
              <a:t> </a:t>
            </a:r>
          </a:p>
          <a:p>
            <a:endParaRPr lang="en-US" dirty="0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B946ED1-D3CD-FA46-91F0-3A8733C71F47}"/>
              </a:ext>
            </a:extLst>
          </p:cNvPr>
          <p:cNvSpPr/>
          <p:nvPr/>
        </p:nvSpPr>
        <p:spPr>
          <a:xfrm>
            <a:off x="8448441" y="3462510"/>
            <a:ext cx="673028" cy="488164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4BB5C-680D-2844-A53F-27DA64879E01}"/>
              </a:ext>
            </a:extLst>
          </p:cNvPr>
          <p:cNvSpPr txBox="1"/>
          <p:nvPr/>
        </p:nvSpPr>
        <p:spPr>
          <a:xfrm>
            <a:off x="9121469" y="3383426"/>
            <a:ext cx="2732799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 anchorCtr="1">
            <a:spAutoFit/>
          </a:bodyPr>
          <a:lstStyle/>
          <a:p>
            <a:pPr algn="ctr"/>
            <a:r>
              <a:rPr lang="en-US" dirty="0"/>
              <a:t>Interactive Safety Graphics </a:t>
            </a:r>
          </a:p>
          <a:p>
            <a:pPr algn="ctr"/>
            <a:r>
              <a:rPr lang="en-US" dirty="0"/>
              <a:t>team lives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0B5EF-FBB1-F64A-8A10-4B941D61CBAA}"/>
              </a:ext>
            </a:extLst>
          </p:cNvPr>
          <p:cNvSpPr txBox="1"/>
          <p:nvPr/>
        </p:nvSpPr>
        <p:spPr>
          <a:xfrm>
            <a:off x="838200" y="879514"/>
            <a:ext cx="331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Safety Working Group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D412-8FC8-D546-B05D-F2D5B6B0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365125"/>
            <a:ext cx="10974238" cy="1325563"/>
          </a:xfrm>
        </p:spPr>
        <p:txBody>
          <a:bodyPr/>
          <a:lstStyle/>
          <a:p>
            <a:r>
              <a:rPr lang="en-US" dirty="0"/>
              <a:t>Interactive Safety Graphics Task Force (ISG)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6AE9-BBE7-FB42-A29C-ED4931C9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34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Guiding Principles</a:t>
            </a:r>
            <a:r>
              <a:rPr lang="en-US" dirty="0"/>
              <a:t>: ISG is creating tools that are: </a:t>
            </a:r>
          </a:p>
          <a:p>
            <a:pPr marL="295275" indent="-295275"/>
            <a:r>
              <a:rPr lang="en-US" b="1" u="sng" dirty="0"/>
              <a:t>Open Source</a:t>
            </a:r>
            <a:r>
              <a:rPr lang="en-US" b="1" dirty="0"/>
              <a:t> - Transparent. Customizable. Free!</a:t>
            </a:r>
          </a:p>
          <a:p>
            <a:pPr marL="295275" indent="-295275"/>
            <a:r>
              <a:rPr lang="en-US" b="1" u="sng" dirty="0"/>
              <a:t>Highly Collaborative</a:t>
            </a:r>
            <a:r>
              <a:rPr lang="en-US" b="1" dirty="0"/>
              <a:t> - Clinicians and Programmers working together.</a:t>
            </a:r>
          </a:p>
          <a:p>
            <a:pPr marL="295275" indent="-295275"/>
            <a:r>
              <a:rPr lang="en-US" u="sng" dirty="0"/>
              <a:t>Interactive</a:t>
            </a:r>
            <a:r>
              <a:rPr lang="en-US" dirty="0"/>
              <a:t> - Users can explore their data.</a:t>
            </a:r>
          </a:p>
          <a:p>
            <a:pPr marL="295275" indent="-295275"/>
            <a:r>
              <a:rPr lang="en-US" u="sng" dirty="0"/>
              <a:t>Easy to Use</a:t>
            </a:r>
            <a:r>
              <a:rPr lang="en-US" dirty="0"/>
              <a:t> - Just open up a webpage. </a:t>
            </a:r>
          </a:p>
          <a:p>
            <a:pPr marL="295275" indent="-295275"/>
            <a:r>
              <a:rPr lang="en-US" u="sng" dirty="0"/>
              <a:t>Easy to Configure</a:t>
            </a:r>
            <a:r>
              <a:rPr lang="en-US" dirty="0"/>
              <a:t> - Streamlined configuration with R.  </a:t>
            </a:r>
          </a:p>
          <a:p>
            <a:pPr marL="295275" indent="-295275"/>
            <a:r>
              <a:rPr lang="en-US" u="sng" dirty="0"/>
              <a:t>Compliant with Data Standards</a:t>
            </a:r>
            <a:r>
              <a:rPr lang="en-US" dirty="0"/>
              <a:t> - Support </a:t>
            </a:r>
            <a:r>
              <a:rPr lang="en-US" dirty="0" err="1"/>
              <a:t>ADaM</a:t>
            </a:r>
            <a:r>
              <a:rPr lang="en-US" dirty="0"/>
              <a:t> and SDTM by default.</a:t>
            </a:r>
          </a:p>
          <a:p>
            <a:pPr marL="295275" indent="-295275"/>
            <a:r>
              <a:rPr lang="en-US" u="sng" dirty="0"/>
              <a:t>Agile</a:t>
            </a:r>
            <a:r>
              <a:rPr lang="en-US" dirty="0"/>
              <a:t> - Frequent releases with GitHub. </a:t>
            </a:r>
          </a:p>
          <a:p>
            <a:pPr marL="295275" indent="-295275"/>
            <a:r>
              <a:rPr lang="en-US" u="sng" dirty="0"/>
              <a:t>Engaging</a:t>
            </a:r>
            <a:r>
              <a:rPr lang="en-US" dirty="0"/>
              <a:t> - Regular Feedback from users. Pilot testing. Open issue tracking.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73B92-C87A-4045-9AC0-72B364296316}"/>
              </a:ext>
            </a:extLst>
          </p:cNvPr>
          <p:cNvSpPr/>
          <p:nvPr/>
        </p:nvSpPr>
        <p:spPr>
          <a:xfrm>
            <a:off x="379562" y="1027906"/>
            <a:ext cx="156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ISG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4438</TotalTime>
  <Words>887</Words>
  <Application>Microsoft Macintosh PowerPoint</Application>
  <PresentationFormat>Widescreen</PresentationFormat>
  <Paragraphs>167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segoe-ui_normal</vt:lpstr>
      <vt:lpstr>Times</vt:lpstr>
      <vt:lpstr>Office Theme</vt:lpstr>
      <vt:lpstr>Open-Source Tools for Monitoring Clinical Trial Safety </vt:lpstr>
      <vt:lpstr>safetyGraphics R package</vt:lpstr>
      <vt:lpstr>Agenda</vt:lpstr>
      <vt:lpstr>Background Interactive Graphics at Rho</vt:lpstr>
      <vt:lpstr>Background Standard Adverse Events Table</vt:lpstr>
      <vt:lpstr>PowerPoint Presentation</vt:lpstr>
      <vt:lpstr>PowerPoint Presentation</vt:lpstr>
      <vt:lpstr>DIA – ASA Biopharm Safety Working Group</vt:lpstr>
      <vt:lpstr>Interactive Safety Graphics Task Force (ISG) </vt:lpstr>
      <vt:lpstr>A brief distraction regarding …  Open Source in Pharma</vt:lpstr>
      <vt:lpstr>Collaboration Across Organizations</vt:lpstr>
      <vt:lpstr>Collaboration Across Functional Areas</vt:lpstr>
      <vt:lpstr>PowerPoint Presentation</vt:lpstr>
      <vt:lpstr>PowerPoint Presentation</vt:lpstr>
      <vt:lpstr>PowerPoint Presentation</vt:lpstr>
      <vt:lpstr>safetyGraphics R package</vt:lpstr>
      <vt:lpstr>safetyGraphics Shiny App</vt:lpstr>
      <vt:lpstr>safetyGraphics - Live on CRAN</vt:lpstr>
      <vt:lpstr>safetyGraphics - Technical Overview</vt:lpstr>
      <vt:lpstr>safetyGraphics – Modular Framework</vt:lpstr>
      <vt:lpstr>PowerPoint Presentation</vt:lpstr>
      <vt:lpstr>Case Study  Open Source Collaboration in Pharma</vt:lpstr>
      <vt:lpstr>PowerPoint Presentation</vt:lpstr>
      <vt:lpstr>Lessons Learned</vt:lpstr>
      <vt:lpstr>Future Development – Two Types of Collaboration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Safety Graphics</dc:title>
  <dc:creator>James Buchanan</dc:creator>
  <cp:lastModifiedBy>Microsoft Office User</cp:lastModifiedBy>
  <cp:revision>88</cp:revision>
  <cp:lastPrinted>2019-07-29T14:43:04Z</cp:lastPrinted>
  <dcterms:created xsi:type="dcterms:W3CDTF">2019-04-22T18:08:29Z</dcterms:created>
  <dcterms:modified xsi:type="dcterms:W3CDTF">2019-08-27T17:21:42Z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